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7" r:id="rId4"/>
    <p:sldId id="278" r:id="rId5"/>
    <p:sldId id="280" r:id="rId6"/>
    <p:sldId id="284" r:id="rId7"/>
    <p:sldId id="286" r:id="rId8"/>
    <p:sldId id="263" r:id="rId9"/>
    <p:sldId id="289" r:id="rId10"/>
    <p:sldId id="259" r:id="rId11"/>
    <p:sldId id="257" r:id="rId12"/>
    <p:sldId id="258" r:id="rId13"/>
    <p:sldId id="261" r:id="rId14"/>
    <p:sldId id="260" r:id="rId15"/>
    <p:sldId id="262" r:id="rId16"/>
    <p:sldId id="281" r:id="rId17"/>
    <p:sldId id="264" r:id="rId18"/>
    <p:sldId id="287" r:id="rId19"/>
    <p:sldId id="268" r:id="rId20"/>
    <p:sldId id="267" r:id="rId21"/>
    <p:sldId id="269" r:id="rId22"/>
    <p:sldId id="271" r:id="rId23"/>
    <p:sldId id="272" r:id="rId24"/>
    <p:sldId id="273" r:id="rId25"/>
    <p:sldId id="279" r:id="rId26"/>
    <p:sldId id="270" r:id="rId27"/>
    <p:sldId id="283" r:id="rId28"/>
    <p:sldId id="288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9721-E9E9-5324-FD3C-5080F792C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AA287-E272-9A9F-B116-6A6032C7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70821-F58E-2111-D2D2-EEA7734B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1008E-D1A7-D410-81EA-280C7363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D0A4A-87FF-101F-52C5-242AB9EB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95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57A2-3FC3-DC51-DC2D-6572CA1F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AF721-A83C-11E9-9141-374D848CB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A396-E41A-F550-C853-E0C22817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BBC1E-C203-5444-215D-D7506208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7CB93-BFC7-A407-E15C-AD5B4A14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51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C504C-6C26-5544-DB4B-B09C88866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E5856-9DE7-9CC1-EEAD-A5B6064D6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FF680-E234-AF85-6477-1DD67B10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594FB-1465-38E8-45A6-FD35D7CC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BFF2-84C2-F386-FBD0-8718A315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43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85B1-A15A-705F-5E02-DBD6C647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30B6-D55E-D673-7F37-BBB00A8B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7F788-43CC-13E0-62EC-AD82CE99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B8250-F4F0-E022-1CF7-3748D532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93946-375E-4AA8-E2F9-27B6488C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3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8FE9-0B39-4E6D-1F6F-9144DAF1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33258-071A-AE8D-5F9D-2DAF199AB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033CE-BE88-3AAA-8EAB-8674C227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88052-F6FD-86F3-86B4-BE1BE5DC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1AFC6-CAD2-EE6F-170D-BBE11E43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342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5135-C9DE-572B-850D-2A1D67BC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3266B-B413-F1A5-B889-ED690B7AE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5B758-5988-82EE-80E8-1BFC1DE92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A474E-B63A-35E8-FAE9-7AA4F299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30D8F-B219-3E96-1052-66497238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288BE-C698-91FC-79F8-C73A4FAE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75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D97A-90B5-011B-1C39-6436E373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1291C-EEA5-8B07-E537-65FF7B3B8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C5910-3D76-1EFA-9DD3-BEFE958A2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811E3-A4D0-B57D-973E-6465F5097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2FCAD-B541-1F1A-EE77-15DEB7717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FEE59-7652-06BE-6395-42AF9DE5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0F110-56AB-37E4-DB2A-0AAAB554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150CE-F973-296B-B11F-039A9301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42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FF0E-8EE9-6C13-4C2A-641F4FB5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1B669-414D-706F-179E-CED6E0C3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A8261-1767-0EB5-57B4-5899EE1F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AAD6A-DDA2-6D04-E9F0-5B4A87D2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14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1523A-296C-86EA-374C-98A3789D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A90C3-A50D-057A-B1B5-7F6E4560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C110A-4960-25FE-E2B0-AFA17BEF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63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CC05-4FF1-E826-06AB-AB8DA157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880B-BB8C-799A-3D13-B7CA145B9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C81F5-4A21-C19C-6C1A-56A1A1FA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56BBA-713B-3C04-D535-96373880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BCDF5-38BE-DF2A-F715-4532774F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B8A4F-92C5-060F-4118-7779F452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783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3463-A1FC-5266-1F59-09FA3A63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2F605-9901-134D-77CC-318EF5A7C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D2639-09AD-A1FC-33F0-ABCC42BB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393D3-1AEB-2C8C-6E79-3C4EDA32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826CB-A648-DDDC-5FBA-2AE43040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A998E-24C9-2B6D-FC8C-3F45E392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18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16AC7-C744-87C5-251F-CC9015C0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DE1B5-7350-5C89-1916-70325DDC3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33BA2-C025-7A09-C115-DB48C8FA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EC2229-FFE6-4BBF-84D9-DEE4D9AE1BED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74CA2-1927-2E89-82F8-EEB5920E2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BD2B7-4973-C209-0816-DBB39A802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D2CED4-9DE8-43C2-878A-D160A12FC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601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rbanemissions.info/india-air-quality/india-ncap-city-airshed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5066-9B0B-14DD-99FF-CCAE3082B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1280" y="2132857"/>
            <a:ext cx="12273280" cy="1169886"/>
          </a:xfrm>
        </p:spPr>
        <p:txBody>
          <a:bodyPr>
            <a:normAutofit fontScale="90000"/>
          </a:bodyPr>
          <a:lstStyle/>
          <a:p>
            <a:r>
              <a:rPr lang="en-IN" dirty="0"/>
              <a:t>Designating Airsheds in India</a:t>
            </a:r>
            <a:br>
              <a:rPr lang="en-IN" dirty="0"/>
            </a:br>
            <a:r>
              <a:rPr lang="en-IN" dirty="0"/>
              <a:t>for Urban and Regional</a:t>
            </a:r>
            <a:br>
              <a:rPr lang="en-IN" dirty="0"/>
            </a:br>
            <a:r>
              <a:rPr lang="en-IN" dirty="0"/>
              <a:t>Air Quality Management</a:t>
            </a:r>
          </a:p>
        </p:txBody>
      </p:sp>
      <p:pic>
        <p:nvPicPr>
          <p:cNvPr id="5" name="Picture 4" descr="A black background with green and grey text&#10;&#10;Description automatically generated">
            <a:extLst>
              <a:ext uri="{FF2B5EF4-FFF2-40B4-BE49-F238E27FC236}">
                <a16:creationId xmlns:a16="http://schemas.microsoft.com/office/drawing/2014/main" id="{3A6DCFA5-4A60-AD28-933F-15F8E1A0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24" y="4351593"/>
            <a:ext cx="3749784" cy="15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3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Designating Airsheds in India</a:t>
            </a:r>
          </a:p>
        </p:txBody>
      </p:sp>
      <p:cxnSp>
        <p:nvCxnSpPr>
          <p:cNvPr id="3" name="Google Shape;98;p2">
            <a:extLst>
              <a:ext uri="{FF2B5EF4-FFF2-40B4-BE49-F238E27FC236}">
                <a16:creationId xmlns:a16="http://schemas.microsoft.com/office/drawing/2014/main" id="{37AC7E44-1658-26E2-4AD2-339F85656EF2}"/>
              </a:ext>
            </a:extLst>
          </p:cNvPr>
          <p:cNvCxnSpPr/>
          <p:nvPr/>
        </p:nvCxnSpPr>
        <p:spPr>
          <a:xfrm>
            <a:off x="5894948" y="1092833"/>
            <a:ext cx="0" cy="57912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93AF9F9-C506-9830-4CDC-04C6ECB10458}"/>
              </a:ext>
            </a:extLst>
          </p:cNvPr>
          <p:cNvSpPr/>
          <p:nvPr/>
        </p:nvSpPr>
        <p:spPr>
          <a:xfrm>
            <a:off x="0" y="2184105"/>
            <a:ext cx="5791185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athematical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Modelling</a:t>
            </a:r>
            <a:endParaRPr lang="en-US" sz="3600" b="1" dirty="0">
              <a:solidFill>
                <a:schemeClr val="dk1"/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Urban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B49B41F2-4303-0399-F1BB-C1F8A7579129}"/>
              </a:ext>
            </a:extLst>
          </p:cNvPr>
          <p:cNvSpPr/>
          <p:nvPr/>
        </p:nvSpPr>
        <p:spPr>
          <a:xfrm>
            <a:off x="5998712" y="2184105"/>
            <a:ext cx="6095130" cy="65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Governance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Management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Urban/Regional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52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Governance</a:t>
            </a:r>
          </a:p>
        </p:txBody>
      </p:sp>
      <p:cxnSp>
        <p:nvCxnSpPr>
          <p:cNvPr id="3" name="Google Shape;98;p2">
            <a:extLst>
              <a:ext uri="{FF2B5EF4-FFF2-40B4-BE49-F238E27FC236}">
                <a16:creationId xmlns:a16="http://schemas.microsoft.com/office/drawing/2014/main" id="{37AC7E44-1658-26E2-4AD2-339F85656EF2}"/>
              </a:ext>
            </a:extLst>
          </p:cNvPr>
          <p:cNvCxnSpPr/>
          <p:nvPr/>
        </p:nvCxnSpPr>
        <p:spPr>
          <a:xfrm>
            <a:off x="5894948" y="1092833"/>
            <a:ext cx="0" cy="57912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93AF9F9-C506-9830-4CDC-04C6ECB10458}"/>
              </a:ext>
            </a:extLst>
          </p:cNvPr>
          <p:cNvSpPr/>
          <p:nvPr/>
        </p:nvSpPr>
        <p:spPr>
          <a:xfrm>
            <a:off x="-21968" y="1288061"/>
            <a:ext cx="5791185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Urban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B49B41F2-4303-0399-F1BB-C1F8A7579129}"/>
              </a:ext>
            </a:extLst>
          </p:cNvPr>
          <p:cNvSpPr/>
          <p:nvPr/>
        </p:nvSpPr>
        <p:spPr>
          <a:xfrm>
            <a:off x="5984994" y="1317114"/>
            <a:ext cx="6095130" cy="65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Regional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FA394-E305-EEAD-8341-E5FAADC00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1" y="2149866"/>
            <a:ext cx="4238347" cy="32766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D35240B-383C-0A0A-18BB-DFB7140D5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83" y="2152914"/>
            <a:ext cx="3273552" cy="3273552"/>
          </a:xfrm>
          <a:prstGeom prst="rect">
            <a:avLst/>
          </a:prstGeom>
        </p:spPr>
      </p:pic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E3EC8A68-B29F-38F0-E6E8-E46E6E6B8E19}"/>
              </a:ext>
            </a:extLst>
          </p:cNvPr>
          <p:cNvSpPr/>
          <p:nvPr/>
        </p:nvSpPr>
        <p:spPr>
          <a:xfrm>
            <a:off x="-21968" y="5883139"/>
            <a:ext cx="5791185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Urban local bodies, Municipalities,</a:t>
            </a:r>
            <a:b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</a:b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and state bodies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0;p2">
            <a:extLst>
              <a:ext uri="{FF2B5EF4-FFF2-40B4-BE49-F238E27FC236}">
                <a16:creationId xmlns:a16="http://schemas.microsoft.com/office/drawing/2014/main" id="{2FB1B1F6-6860-2EFA-8679-C498504219CD}"/>
              </a:ext>
            </a:extLst>
          </p:cNvPr>
          <p:cNvSpPr/>
          <p:nvPr/>
        </p:nvSpPr>
        <p:spPr>
          <a:xfrm>
            <a:off x="5984994" y="5883139"/>
            <a:ext cx="6095130" cy="65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State and Central Ministries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29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D210-BDFC-40CC-E7D8-67FD71B28744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Mathematical (Urban)</a:t>
            </a:r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E97C73A3-559D-5DC4-552E-0976CAEE8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84" y="1158833"/>
            <a:ext cx="6226031" cy="49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5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a city&#10;&#10;Description automatically generated">
            <a:extLst>
              <a:ext uri="{FF2B5EF4-FFF2-40B4-BE49-F238E27FC236}">
                <a16:creationId xmlns:a16="http://schemas.microsoft.com/office/drawing/2014/main" id="{D92D1EA2-59AB-1301-A3F2-F2D697942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59" y="1737845"/>
            <a:ext cx="4572000" cy="4572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36BCB8-6FD3-D6D3-4973-E8A208D6B61A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Mathematical (Urban)</a:t>
            </a:r>
          </a:p>
        </p:txBody>
      </p:sp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E6230980-CC70-0559-7B0D-F6323F1FC7C1}"/>
              </a:ext>
            </a:extLst>
          </p:cNvPr>
          <p:cNvSpPr/>
          <p:nvPr/>
        </p:nvSpPr>
        <p:spPr>
          <a:xfrm>
            <a:off x="-21968" y="1288061"/>
            <a:ext cx="5791185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Kurnool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0;p2">
            <a:extLst>
              <a:ext uri="{FF2B5EF4-FFF2-40B4-BE49-F238E27FC236}">
                <a16:creationId xmlns:a16="http://schemas.microsoft.com/office/drawing/2014/main" id="{BBE2FEBC-8E6F-AF35-C427-DB86A971411B}"/>
              </a:ext>
            </a:extLst>
          </p:cNvPr>
          <p:cNvSpPr/>
          <p:nvPr/>
        </p:nvSpPr>
        <p:spPr>
          <a:xfrm>
            <a:off x="5984994" y="1317114"/>
            <a:ext cx="6095130" cy="65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Meerut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7EC9A-0BA4-B035-766C-3219A1416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" y="1737845"/>
            <a:ext cx="4572000" cy="4572000"/>
          </a:xfrm>
          <a:prstGeom prst="rect">
            <a:avLst/>
          </a:prstGeom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1E323D21-A2B5-0D85-D8DE-B3947443C169}"/>
              </a:ext>
            </a:extLst>
          </p:cNvPr>
          <p:cNvSpPr/>
          <p:nvPr/>
        </p:nvSpPr>
        <p:spPr>
          <a:xfrm>
            <a:off x="2971955" y="3614856"/>
            <a:ext cx="1452562" cy="29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Kurnool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9C12498D-3192-7DEC-EB77-B27EED96EE42}"/>
              </a:ext>
            </a:extLst>
          </p:cNvPr>
          <p:cNvSpPr/>
          <p:nvPr/>
        </p:nvSpPr>
        <p:spPr>
          <a:xfrm>
            <a:off x="9520499" y="4023845"/>
            <a:ext cx="1452562" cy="29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Meerut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20F85090-DD7C-7C79-BE36-804A11679FE4}"/>
              </a:ext>
            </a:extLst>
          </p:cNvPr>
          <p:cNvSpPr/>
          <p:nvPr/>
        </p:nvSpPr>
        <p:spPr>
          <a:xfrm rot="18626893">
            <a:off x="6781956" y="5454014"/>
            <a:ext cx="1452562" cy="29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Delhi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D18263C-4306-6B98-5AD1-4EC7715EA9FA}"/>
              </a:ext>
            </a:extLst>
          </p:cNvPr>
          <p:cNvSpPr/>
          <p:nvPr/>
        </p:nvSpPr>
        <p:spPr>
          <a:xfrm rot="8300519">
            <a:off x="7010401" y="5879887"/>
            <a:ext cx="294967" cy="1524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72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36BCB8-6FD3-D6D3-4973-E8A208D6B61A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Mathematical (Urban)</a:t>
            </a:r>
          </a:p>
        </p:txBody>
      </p:sp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E6E0D30F-427A-A2A5-31EC-7B0C6E53B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" y="1714751"/>
            <a:ext cx="4572000" cy="4572000"/>
          </a:xfrm>
          <a:prstGeom prst="rect">
            <a:avLst/>
          </a:prstGeom>
        </p:spPr>
      </p:pic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E6230980-CC70-0559-7B0D-F6323F1FC7C1}"/>
              </a:ext>
            </a:extLst>
          </p:cNvPr>
          <p:cNvSpPr/>
          <p:nvPr/>
        </p:nvSpPr>
        <p:spPr>
          <a:xfrm>
            <a:off x="-21968" y="1288061"/>
            <a:ext cx="5791185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Delhi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map of a city&#10;&#10;Description automatically generated">
            <a:extLst>
              <a:ext uri="{FF2B5EF4-FFF2-40B4-BE49-F238E27FC236}">
                <a16:creationId xmlns:a16="http://schemas.microsoft.com/office/drawing/2014/main" id="{2B10FBDF-B7ED-A4E6-4575-74C9E9C8B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59" y="1737845"/>
            <a:ext cx="4572000" cy="4572000"/>
          </a:xfrm>
          <a:prstGeom prst="rect">
            <a:avLst/>
          </a:prstGeom>
        </p:spPr>
      </p:pic>
      <p:sp>
        <p:nvSpPr>
          <p:cNvPr id="4" name="Google Shape;100;p2">
            <a:extLst>
              <a:ext uri="{FF2B5EF4-FFF2-40B4-BE49-F238E27FC236}">
                <a16:creationId xmlns:a16="http://schemas.microsoft.com/office/drawing/2014/main" id="{C6F74746-5145-3154-CBCC-06881E7C6E47}"/>
              </a:ext>
            </a:extLst>
          </p:cNvPr>
          <p:cNvSpPr/>
          <p:nvPr/>
        </p:nvSpPr>
        <p:spPr>
          <a:xfrm>
            <a:off x="5984994" y="1317114"/>
            <a:ext cx="6095130" cy="65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Meerut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999664B2-8D5D-2151-EE5E-B0AC0158ED8C}"/>
              </a:ext>
            </a:extLst>
          </p:cNvPr>
          <p:cNvSpPr/>
          <p:nvPr/>
        </p:nvSpPr>
        <p:spPr>
          <a:xfrm rot="18626893">
            <a:off x="6781956" y="5454014"/>
            <a:ext cx="1452562" cy="29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Delhi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9229013-068F-6B66-2E78-570914E6ACD8}"/>
              </a:ext>
            </a:extLst>
          </p:cNvPr>
          <p:cNvSpPr/>
          <p:nvPr/>
        </p:nvSpPr>
        <p:spPr>
          <a:xfrm rot="8300519">
            <a:off x="7010401" y="5879887"/>
            <a:ext cx="294967" cy="1524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8A0BEB6A-6B22-C50D-C270-FF9A4F4B2A74}"/>
              </a:ext>
            </a:extLst>
          </p:cNvPr>
          <p:cNvSpPr/>
          <p:nvPr/>
        </p:nvSpPr>
        <p:spPr>
          <a:xfrm>
            <a:off x="9520499" y="4023845"/>
            <a:ext cx="1452562" cy="29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Meerut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99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A310-9CB2-8946-DC97-2DE8AA1FD423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Mathematical + Governance (Semi-Regional)</a:t>
            </a:r>
          </a:p>
        </p:txBody>
      </p:sp>
      <p:pic>
        <p:nvPicPr>
          <p:cNvPr id="4" name="Picture 3" descr="A screenshot of a grid&#10;&#10;Description automatically generated">
            <a:extLst>
              <a:ext uri="{FF2B5EF4-FFF2-40B4-BE49-F238E27FC236}">
                <a16:creationId xmlns:a16="http://schemas.microsoft.com/office/drawing/2014/main" id="{E7D46CA2-630B-4FF7-70C2-E0A95E766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39" y="1582993"/>
            <a:ext cx="9930902" cy="45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4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36BCB8-6FD3-D6D3-4973-E8A208D6B61A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Mathematical (Urban)</a:t>
            </a:r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17053B13-1395-E00C-FE23-5F5418626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59" y="1714751"/>
            <a:ext cx="4572000" cy="4572000"/>
          </a:xfrm>
          <a:prstGeom prst="rect">
            <a:avLst/>
          </a:prstGeom>
        </p:spPr>
      </p:pic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E6E0D30F-427A-A2A5-31EC-7B0C6E53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" y="1714751"/>
            <a:ext cx="4572000" cy="4572000"/>
          </a:xfrm>
          <a:prstGeom prst="rect">
            <a:avLst/>
          </a:prstGeom>
        </p:spPr>
      </p:pic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E6230980-CC70-0559-7B0D-F6323F1FC7C1}"/>
              </a:ext>
            </a:extLst>
          </p:cNvPr>
          <p:cNvSpPr/>
          <p:nvPr/>
        </p:nvSpPr>
        <p:spPr>
          <a:xfrm>
            <a:off x="-21968" y="1288061"/>
            <a:ext cx="5791185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Delhi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0;p2">
            <a:extLst>
              <a:ext uri="{FF2B5EF4-FFF2-40B4-BE49-F238E27FC236}">
                <a16:creationId xmlns:a16="http://schemas.microsoft.com/office/drawing/2014/main" id="{BBE2FEBC-8E6F-AF35-C427-DB86A971411B}"/>
              </a:ext>
            </a:extLst>
          </p:cNvPr>
          <p:cNvSpPr/>
          <p:nvPr/>
        </p:nvSpPr>
        <p:spPr>
          <a:xfrm>
            <a:off x="5984994" y="1317114"/>
            <a:ext cx="6095130" cy="65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Indore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0;p2">
            <a:extLst>
              <a:ext uri="{FF2B5EF4-FFF2-40B4-BE49-F238E27FC236}">
                <a16:creationId xmlns:a16="http://schemas.microsoft.com/office/drawing/2014/main" id="{45C3FB52-F124-1D61-4337-5B7AD39BB597}"/>
              </a:ext>
            </a:extLst>
          </p:cNvPr>
          <p:cNvSpPr/>
          <p:nvPr/>
        </p:nvSpPr>
        <p:spPr>
          <a:xfrm>
            <a:off x="8656320" y="2524072"/>
            <a:ext cx="1442604" cy="42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Ujjain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0;p2">
            <a:extLst>
              <a:ext uri="{FF2B5EF4-FFF2-40B4-BE49-F238E27FC236}">
                <a16:creationId xmlns:a16="http://schemas.microsoft.com/office/drawing/2014/main" id="{B5D65E22-C2E0-B78B-62F3-C00D95B7CD76}"/>
              </a:ext>
            </a:extLst>
          </p:cNvPr>
          <p:cNvSpPr/>
          <p:nvPr/>
        </p:nvSpPr>
        <p:spPr>
          <a:xfrm>
            <a:off x="9687720" y="3703897"/>
            <a:ext cx="1442604" cy="42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1" dirty="0" err="1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Dewas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51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645A-F382-DCF7-410B-A44AAB73DC9B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Designated Airsheds for NCAP cities</a:t>
            </a:r>
            <a:br>
              <a:rPr lang="en-IN" dirty="0"/>
            </a:br>
            <a:r>
              <a:rPr lang="en-IN" sz="2400" dirty="0">
                <a:hlinkClick r:id="rId2"/>
              </a:rPr>
              <a:t>https://urbanemissions.info/india-air-quality/india-ncap-city-airsheds</a:t>
            </a:r>
            <a:r>
              <a:rPr lang="en-IN" sz="2400" dirty="0"/>
              <a:t>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6F46A-B272-8839-8238-5BA8124B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614" y="1365206"/>
            <a:ext cx="9274772" cy="523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37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Designating Airsheds in India (Regional)</a:t>
            </a:r>
          </a:p>
        </p:txBody>
      </p:sp>
      <p:pic>
        <p:nvPicPr>
          <p:cNvPr id="8" name="Picture 7" descr="A map of the indian ocean&#10;&#10;Description automatically generated">
            <a:extLst>
              <a:ext uri="{FF2B5EF4-FFF2-40B4-BE49-F238E27FC236}">
                <a16:creationId xmlns:a16="http://schemas.microsoft.com/office/drawing/2014/main" id="{7434F363-67F3-471C-49CE-35757E0D1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240044"/>
            <a:ext cx="4950424" cy="50591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D4AE28-491B-5729-D680-C3E5FB6096E6}"/>
              </a:ext>
            </a:extLst>
          </p:cNvPr>
          <p:cNvSpPr txBox="1">
            <a:spLocks/>
          </p:cNvSpPr>
          <p:nvPr/>
        </p:nvSpPr>
        <p:spPr>
          <a:xfrm>
            <a:off x="629920" y="2975242"/>
            <a:ext cx="3271520" cy="131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What’s in the box?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9DD5AF-DAFF-5686-994E-773D4F5676C4}"/>
              </a:ext>
            </a:extLst>
          </p:cNvPr>
          <p:cNvSpPr/>
          <p:nvPr/>
        </p:nvSpPr>
        <p:spPr>
          <a:xfrm>
            <a:off x="3535680" y="3189852"/>
            <a:ext cx="1859280" cy="305188"/>
          </a:xfrm>
          <a:custGeom>
            <a:avLst/>
            <a:gdLst>
              <a:gd name="connsiteX0" fmla="*/ 0 w 1859280"/>
              <a:gd name="connsiteY0" fmla="*/ 305188 h 305188"/>
              <a:gd name="connsiteX1" fmla="*/ 853440 w 1859280"/>
              <a:gd name="connsiteY1" fmla="*/ 388 h 305188"/>
              <a:gd name="connsiteX2" fmla="*/ 1859280 w 1859280"/>
              <a:gd name="connsiteY2" fmla="*/ 254388 h 3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9280" h="305188">
                <a:moveTo>
                  <a:pt x="0" y="305188"/>
                </a:moveTo>
                <a:cubicBezTo>
                  <a:pt x="271780" y="157021"/>
                  <a:pt x="543560" y="8855"/>
                  <a:pt x="853440" y="388"/>
                </a:cubicBezTo>
                <a:cubicBezTo>
                  <a:pt x="1163320" y="-8079"/>
                  <a:pt x="1511300" y="123154"/>
                  <a:pt x="1859280" y="254388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0752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Designating Airsheds in India (Regional)</a:t>
            </a:r>
          </a:p>
        </p:txBody>
      </p:sp>
      <p:sp>
        <p:nvSpPr>
          <p:cNvPr id="7" name="Google Shape;100;p2">
            <a:extLst>
              <a:ext uri="{FF2B5EF4-FFF2-40B4-BE49-F238E27FC236}">
                <a16:creationId xmlns:a16="http://schemas.microsoft.com/office/drawing/2014/main" id="{1325F0F0-7F4E-8111-6D89-F338CC408465}"/>
              </a:ext>
            </a:extLst>
          </p:cNvPr>
          <p:cNvSpPr/>
          <p:nvPr/>
        </p:nvSpPr>
        <p:spPr>
          <a:xfrm>
            <a:off x="5751871" y="1686779"/>
            <a:ext cx="6194324" cy="450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  <a:ea typeface="Arial"/>
                <a:cs typeface="Arial"/>
                <a:sym typeface="Montserrat"/>
              </a:rPr>
              <a:t>States</a:t>
            </a:r>
          </a:p>
        </p:txBody>
      </p:sp>
      <p:pic>
        <p:nvPicPr>
          <p:cNvPr id="4" name="Picture 3" descr="A map of india with black text&#10;&#10;Description automatically generated">
            <a:extLst>
              <a:ext uri="{FF2B5EF4-FFF2-40B4-BE49-F238E27FC236}">
                <a16:creationId xmlns:a16="http://schemas.microsoft.com/office/drawing/2014/main" id="{EC128BBB-580F-3580-7390-467BEED14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499616"/>
            <a:ext cx="4572000" cy="4635361"/>
          </a:xfrm>
          <a:prstGeom prst="rect">
            <a:avLst/>
          </a:prstGeom>
        </p:spPr>
      </p:pic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35C10943-4716-7616-64F1-55B272FB121C}"/>
              </a:ext>
            </a:extLst>
          </p:cNvPr>
          <p:cNvSpPr/>
          <p:nvPr/>
        </p:nvSpPr>
        <p:spPr>
          <a:xfrm>
            <a:off x="2871216" y="1816381"/>
            <a:ext cx="1723136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28+8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47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963563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Why we need airsheds?</a:t>
            </a:r>
          </a:p>
        </p:txBody>
      </p:sp>
      <p:pic>
        <p:nvPicPr>
          <p:cNvPr id="3" name="Picture 29">
            <a:extLst>
              <a:ext uri="{FF2B5EF4-FFF2-40B4-BE49-F238E27FC236}">
                <a16:creationId xmlns:a16="http://schemas.microsoft.com/office/drawing/2014/main" id="{1A462129-A63E-0ADF-6485-A9B50451A186}"/>
              </a:ext>
            </a:extLst>
          </p:cNvPr>
          <p:cNvPicPr preferRelativeResize="0"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57" y="2002473"/>
            <a:ext cx="4387850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4B0F1B-388A-B2A3-198C-21D97A57F493}"/>
              </a:ext>
            </a:extLst>
          </p:cNvPr>
          <p:cNvSpPr txBox="1">
            <a:spLocks/>
          </p:cNvSpPr>
          <p:nvPr/>
        </p:nvSpPr>
        <p:spPr>
          <a:xfrm>
            <a:off x="538480" y="3249562"/>
            <a:ext cx="4175760" cy="131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What’s in the imaginary box?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472C3F2-BAD5-EE2B-8B2B-C4D08120C1AB}"/>
              </a:ext>
            </a:extLst>
          </p:cNvPr>
          <p:cNvSpPr/>
          <p:nvPr/>
        </p:nvSpPr>
        <p:spPr>
          <a:xfrm>
            <a:off x="4348480" y="3464172"/>
            <a:ext cx="1859280" cy="305188"/>
          </a:xfrm>
          <a:custGeom>
            <a:avLst/>
            <a:gdLst>
              <a:gd name="connsiteX0" fmla="*/ 0 w 1859280"/>
              <a:gd name="connsiteY0" fmla="*/ 305188 h 305188"/>
              <a:gd name="connsiteX1" fmla="*/ 853440 w 1859280"/>
              <a:gd name="connsiteY1" fmla="*/ 388 h 305188"/>
              <a:gd name="connsiteX2" fmla="*/ 1859280 w 1859280"/>
              <a:gd name="connsiteY2" fmla="*/ 254388 h 3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9280" h="305188">
                <a:moveTo>
                  <a:pt x="0" y="305188"/>
                </a:moveTo>
                <a:cubicBezTo>
                  <a:pt x="271780" y="157021"/>
                  <a:pt x="543560" y="8855"/>
                  <a:pt x="853440" y="388"/>
                </a:cubicBezTo>
                <a:cubicBezTo>
                  <a:pt x="1163320" y="-8079"/>
                  <a:pt x="1511300" y="123154"/>
                  <a:pt x="1859280" y="254388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017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india with different colors of different countries/regions&#10;&#10;Description automatically generated">
            <a:extLst>
              <a:ext uri="{FF2B5EF4-FFF2-40B4-BE49-F238E27FC236}">
                <a16:creationId xmlns:a16="http://schemas.microsoft.com/office/drawing/2014/main" id="{AC9A1381-BE00-CE70-60E0-B3A42B5FD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490472"/>
            <a:ext cx="4572000" cy="4721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Designating Airsheds in India (Regional)</a:t>
            </a:r>
          </a:p>
        </p:txBody>
      </p:sp>
      <p:sp>
        <p:nvSpPr>
          <p:cNvPr id="7" name="Google Shape;100;p2">
            <a:extLst>
              <a:ext uri="{FF2B5EF4-FFF2-40B4-BE49-F238E27FC236}">
                <a16:creationId xmlns:a16="http://schemas.microsoft.com/office/drawing/2014/main" id="{1325F0F0-7F4E-8111-6D89-F338CC408465}"/>
              </a:ext>
            </a:extLst>
          </p:cNvPr>
          <p:cNvSpPr/>
          <p:nvPr/>
        </p:nvSpPr>
        <p:spPr>
          <a:xfrm>
            <a:off x="5751871" y="1686779"/>
            <a:ext cx="6194324" cy="450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States</a:t>
            </a:r>
          </a:p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Load Dispatch Centers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1D565425-B022-15E0-2B4D-06B15018AFE9}"/>
              </a:ext>
            </a:extLst>
          </p:cNvPr>
          <p:cNvSpPr/>
          <p:nvPr/>
        </p:nvSpPr>
        <p:spPr>
          <a:xfrm>
            <a:off x="186633" y="2129268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Northern,</a:t>
            </a:r>
            <a:br>
              <a:rPr lang="en-US" sz="16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Delhi</a:t>
            </a:r>
            <a:endParaRPr sz="8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0C05AC3C-D45A-941E-1525-4B358A830BC9}"/>
              </a:ext>
            </a:extLst>
          </p:cNvPr>
          <p:cNvSpPr/>
          <p:nvPr/>
        </p:nvSpPr>
        <p:spPr>
          <a:xfrm>
            <a:off x="471947" y="5222917"/>
            <a:ext cx="1563331" cy="60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Southern,</a:t>
            </a:r>
            <a:br>
              <a:rPr lang="en-US" sz="1600" b="1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Bengaluru</a:t>
            </a:r>
            <a:endParaRPr sz="8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9;p2">
            <a:extLst>
              <a:ext uri="{FF2B5EF4-FFF2-40B4-BE49-F238E27FC236}">
                <a16:creationId xmlns:a16="http://schemas.microsoft.com/office/drawing/2014/main" id="{5FD0BAA6-6755-8A3A-D5D2-8B6E8F32C3FE}"/>
              </a:ext>
            </a:extLst>
          </p:cNvPr>
          <p:cNvSpPr/>
          <p:nvPr/>
        </p:nvSpPr>
        <p:spPr>
          <a:xfrm>
            <a:off x="0" y="3974223"/>
            <a:ext cx="1563330" cy="60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Western,</a:t>
            </a:r>
            <a:br>
              <a:rPr lang="en-US" sz="1600" b="1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Mumbai</a:t>
            </a:r>
            <a:endParaRPr sz="800" b="0" i="0" u="none" strike="noStrike" cap="none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A589B25B-69AC-90AF-722D-4963840B4574}"/>
              </a:ext>
            </a:extLst>
          </p:cNvPr>
          <p:cNvSpPr/>
          <p:nvPr/>
        </p:nvSpPr>
        <p:spPr>
          <a:xfrm>
            <a:off x="3151240" y="4031261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Eastern,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Kolkata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9;p2">
            <a:extLst>
              <a:ext uri="{FF2B5EF4-FFF2-40B4-BE49-F238E27FC236}">
                <a16:creationId xmlns:a16="http://schemas.microsoft.com/office/drawing/2014/main" id="{3C64E289-4218-74FE-EAF5-E2F624B12DB1}"/>
              </a:ext>
            </a:extLst>
          </p:cNvPr>
          <p:cNvSpPr/>
          <p:nvPr/>
        </p:nvSpPr>
        <p:spPr>
          <a:xfrm>
            <a:off x="3274141" y="2144601"/>
            <a:ext cx="1720645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Northeastern,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dirty="0">
                <a:solidFill>
                  <a:schemeClr val="accent5"/>
                </a:solidFill>
                <a:latin typeface="Montserrat"/>
                <a:ea typeface="Arial"/>
                <a:cs typeface="Arial"/>
                <a:sym typeface="Montserrat"/>
              </a:rPr>
              <a:t>Shillong</a:t>
            </a:r>
            <a:endParaRPr sz="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59BA4147-6B27-A286-154C-6E12417083E7}"/>
              </a:ext>
            </a:extLst>
          </p:cNvPr>
          <p:cNvSpPr/>
          <p:nvPr/>
        </p:nvSpPr>
        <p:spPr>
          <a:xfrm>
            <a:off x="2707410" y="1409726"/>
            <a:ext cx="1723136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65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teorological subdivisions of India | Download Scientific Diagram">
            <a:extLst>
              <a:ext uri="{FF2B5EF4-FFF2-40B4-BE49-F238E27FC236}">
                <a16:creationId xmlns:a16="http://schemas.microsoft.com/office/drawing/2014/main" id="{F5DCEE04-E7FD-F121-69F7-538F3F5BD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8" y="1674762"/>
            <a:ext cx="560509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Designating Airsheds in India (Regional)</a:t>
            </a:r>
          </a:p>
        </p:txBody>
      </p:sp>
      <p:sp>
        <p:nvSpPr>
          <p:cNvPr id="7" name="Google Shape;100;p2">
            <a:extLst>
              <a:ext uri="{FF2B5EF4-FFF2-40B4-BE49-F238E27FC236}">
                <a16:creationId xmlns:a16="http://schemas.microsoft.com/office/drawing/2014/main" id="{1325F0F0-7F4E-8111-6D89-F338CC408465}"/>
              </a:ext>
            </a:extLst>
          </p:cNvPr>
          <p:cNvSpPr/>
          <p:nvPr/>
        </p:nvSpPr>
        <p:spPr>
          <a:xfrm>
            <a:off x="5751870" y="1686779"/>
            <a:ext cx="6440129" cy="450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States</a:t>
            </a:r>
          </a:p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Load Dispatch Centers</a:t>
            </a:r>
          </a:p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Meteorology </a:t>
            </a:r>
            <a:r>
              <a:rPr lang="en-US" sz="28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(sub-divisions)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8B455234-E9C8-CEEF-21E1-2D0671FA269C}"/>
              </a:ext>
            </a:extLst>
          </p:cNvPr>
          <p:cNvSpPr/>
          <p:nvPr/>
        </p:nvSpPr>
        <p:spPr>
          <a:xfrm>
            <a:off x="1987296" y="1816381"/>
            <a:ext cx="1723136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601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Designating Airsheds in India (Regional)</a:t>
            </a:r>
          </a:p>
        </p:txBody>
      </p:sp>
      <p:sp>
        <p:nvSpPr>
          <p:cNvPr id="7" name="Google Shape;100;p2">
            <a:extLst>
              <a:ext uri="{FF2B5EF4-FFF2-40B4-BE49-F238E27FC236}">
                <a16:creationId xmlns:a16="http://schemas.microsoft.com/office/drawing/2014/main" id="{1325F0F0-7F4E-8111-6D89-F338CC408465}"/>
              </a:ext>
            </a:extLst>
          </p:cNvPr>
          <p:cNvSpPr/>
          <p:nvPr/>
        </p:nvSpPr>
        <p:spPr>
          <a:xfrm>
            <a:off x="5751870" y="1686779"/>
            <a:ext cx="6440129" cy="450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States</a:t>
            </a:r>
          </a:p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Load Dispatch Centers</a:t>
            </a:r>
          </a:p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Meteorology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(sub-divisions)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Meteorology (</a:t>
            </a:r>
            <a:r>
              <a:rPr lang="en-US" sz="32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r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eg-centers)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map of india with different colored states&#10;&#10;Description automatically generated">
            <a:extLst>
              <a:ext uri="{FF2B5EF4-FFF2-40B4-BE49-F238E27FC236}">
                <a16:creationId xmlns:a16="http://schemas.microsoft.com/office/drawing/2014/main" id="{474A4085-58B4-542B-8253-9D854547A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8" y="1507731"/>
            <a:ext cx="4572000" cy="4539108"/>
          </a:xfrm>
          <a:prstGeom prst="rect">
            <a:avLst/>
          </a:prstGeom>
        </p:spPr>
      </p:pic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6E0D715C-C2C4-6AE1-42C0-91F22E7E9D1A}"/>
              </a:ext>
            </a:extLst>
          </p:cNvPr>
          <p:cNvSpPr/>
          <p:nvPr/>
        </p:nvSpPr>
        <p:spPr>
          <a:xfrm>
            <a:off x="235797" y="2129268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Northern,</a:t>
            </a:r>
            <a:br>
              <a:rPr lang="en-US" sz="16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Delhi</a:t>
            </a:r>
            <a:endParaRPr sz="8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4536443B-4BCC-A0BD-D23D-D954CE1E479B}"/>
              </a:ext>
            </a:extLst>
          </p:cNvPr>
          <p:cNvSpPr/>
          <p:nvPr/>
        </p:nvSpPr>
        <p:spPr>
          <a:xfrm>
            <a:off x="521111" y="5222917"/>
            <a:ext cx="1563331" cy="60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Southern,</a:t>
            </a:r>
            <a:br>
              <a:rPr lang="en-US" sz="1600" b="1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Chennai</a:t>
            </a:r>
            <a:endParaRPr sz="8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CF13D2F4-43C8-EDF8-7BC2-8DE84DE4E4B2}"/>
              </a:ext>
            </a:extLst>
          </p:cNvPr>
          <p:cNvSpPr/>
          <p:nvPr/>
        </p:nvSpPr>
        <p:spPr>
          <a:xfrm>
            <a:off x="49164" y="3974223"/>
            <a:ext cx="1563330" cy="60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Western,</a:t>
            </a:r>
            <a:br>
              <a:rPr lang="en-US" sz="1600" b="1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Mumbai</a:t>
            </a:r>
            <a:endParaRPr sz="800" b="0" i="0" u="none" strike="noStrike" cap="none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9;p2">
            <a:extLst>
              <a:ext uri="{FF2B5EF4-FFF2-40B4-BE49-F238E27FC236}">
                <a16:creationId xmlns:a16="http://schemas.microsoft.com/office/drawing/2014/main" id="{35BC2868-F2B9-55DE-16EB-9B35A7AD329E}"/>
              </a:ext>
            </a:extLst>
          </p:cNvPr>
          <p:cNvSpPr/>
          <p:nvPr/>
        </p:nvSpPr>
        <p:spPr>
          <a:xfrm>
            <a:off x="3200404" y="4031261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Eastern,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Kolkata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587EB7BA-C47A-280A-B77F-8F35DF28174C}"/>
              </a:ext>
            </a:extLst>
          </p:cNvPr>
          <p:cNvSpPr/>
          <p:nvPr/>
        </p:nvSpPr>
        <p:spPr>
          <a:xfrm>
            <a:off x="3433333" y="2154433"/>
            <a:ext cx="1720645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C4085D"/>
                </a:solidFill>
                <a:latin typeface="Montserrat"/>
                <a:ea typeface="Montserrat"/>
                <a:cs typeface="Montserrat"/>
                <a:sym typeface="Montserrat"/>
              </a:rPr>
              <a:t>Northeastern,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dirty="0">
                <a:solidFill>
                  <a:srgbClr val="C4085D"/>
                </a:solidFill>
                <a:latin typeface="Montserrat"/>
                <a:ea typeface="Arial"/>
                <a:cs typeface="Arial"/>
                <a:sym typeface="Montserrat"/>
              </a:rPr>
              <a:t>Guwahati</a:t>
            </a:r>
            <a:endParaRPr sz="800" b="0" i="0" u="none" strike="noStrike" cap="none" dirty="0">
              <a:solidFill>
                <a:srgbClr val="C408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F385B2D0-022E-B383-DD5F-ABBF6176D986}"/>
              </a:ext>
            </a:extLst>
          </p:cNvPr>
          <p:cNvSpPr/>
          <p:nvPr/>
        </p:nvSpPr>
        <p:spPr>
          <a:xfrm>
            <a:off x="1546127" y="3489821"/>
            <a:ext cx="1720645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Central,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Nagpur</a:t>
            </a:r>
            <a:endParaRPr sz="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4780A60C-F962-35AE-E888-9FCECB97B7E7}"/>
              </a:ext>
            </a:extLst>
          </p:cNvPr>
          <p:cNvSpPr/>
          <p:nvPr/>
        </p:nvSpPr>
        <p:spPr>
          <a:xfrm>
            <a:off x="2907680" y="1420113"/>
            <a:ext cx="1723136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749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india with different colors&#10;&#10;Description automatically generated">
            <a:extLst>
              <a:ext uri="{FF2B5EF4-FFF2-40B4-BE49-F238E27FC236}">
                <a16:creationId xmlns:a16="http://schemas.microsoft.com/office/drawing/2014/main" id="{55FD989D-5C55-566A-5B4D-8CEFB95E3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1" y="1491398"/>
            <a:ext cx="4572000" cy="4735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Designating Airsheds in India (Regional)</a:t>
            </a:r>
          </a:p>
        </p:txBody>
      </p:sp>
      <p:sp>
        <p:nvSpPr>
          <p:cNvPr id="7" name="Google Shape;100;p2">
            <a:extLst>
              <a:ext uri="{FF2B5EF4-FFF2-40B4-BE49-F238E27FC236}">
                <a16:creationId xmlns:a16="http://schemas.microsoft.com/office/drawing/2014/main" id="{1325F0F0-7F4E-8111-6D89-F338CC408465}"/>
              </a:ext>
            </a:extLst>
          </p:cNvPr>
          <p:cNvSpPr/>
          <p:nvPr/>
        </p:nvSpPr>
        <p:spPr>
          <a:xfrm>
            <a:off x="5751870" y="1686779"/>
            <a:ext cx="6440129" cy="450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States</a:t>
            </a:r>
          </a:p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Load Dispatch Centers</a:t>
            </a:r>
          </a:p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Meteorology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(sub-divisions)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Meteorology (reg-centers)</a:t>
            </a:r>
          </a:p>
          <a:p>
            <a:pPr marL="571500" marR="0" lvl="0" indent="-571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Agro</a:t>
            </a:r>
            <a:r>
              <a:rPr lang="en-US" sz="32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-Climatic zones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6EDD14E4-1B55-71FA-FD38-753F3583B27B}"/>
              </a:ext>
            </a:extLst>
          </p:cNvPr>
          <p:cNvSpPr/>
          <p:nvPr/>
        </p:nvSpPr>
        <p:spPr>
          <a:xfrm rot="19328745">
            <a:off x="2394158" y="4337190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East Coast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DB6D26A8-3F69-92CB-72BF-257FFC28A200}"/>
              </a:ext>
            </a:extLst>
          </p:cNvPr>
          <p:cNvSpPr/>
          <p:nvPr/>
        </p:nvSpPr>
        <p:spPr>
          <a:xfrm>
            <a:off x="1460092" y="3137264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Central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Plateau</a:t>
            </a:r>
            <a:endParaRPr sz="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F128C95E-6500-4A14-6A82-A8F5DF0B0573}"/>
              </a:ext>
            </a:extLst>
          </p:cNvPr>
          <p:cNvSpPr/>
          <p:nvPr/>
        </p:nvSpPr>
        <p:spPr>
          <a:xfrm>
            <a:off x="2095969" y="3738839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Eastern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Plateau</a:t>
            </a:r>
            <a:endParaRPr sz="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9;p2">
            <a:extLst>
              <a:ext uri="{FF2B5EF4-FFF2-40B4-BE49-F238E27FC236}">
                <a16:creationId xmlns:a16="http://schemas.microsoft.com/office/drawing/2014/main" id="{88F84BBC-78A3-C1CE-CE10-65FF4E8783AA}"/>
              </a:ext>
            </a:extLst>
          </p:cNvPr>
          <p:cNvSpPr/>
          <p:nvPr/>
        </p:nvSpPr>
        <p:spPr>
          <a:xfrm>
            <a:off x="1172268" y="3874465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Western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Plateau</a:t>
            </a:r>
            <a:endParaRPr sz="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09FD8445-AD47-8E48-AF05-0CC2D33B7ED0}"/>
              </a:ext>
            </a:extLst>
          </p:cNvPr>
          <p:cNvSpPr/>
          <p:nvPr/>
        </p:nvSpPr>
        <p:spPr>
          <a:xfrm>
            <a:off x="1324137" y="4539453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Southern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Plateau</a:t>
            </a:r>
            <a:endParaRPr sz="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0B41B4F1-96AE-4E8E-9099-2DB1FEE48FC2}"/>
              </a:ext>
            </a:extLst>
          </p:cNvPr>
          <p:cNvSpPr/>
          <p:nvPr/>
        </p:nvSpPr>
        <p:spPr>
          <a:xfrm rot="4202861">
            <a:off x="662917" y="4681611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West Coast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9;p2">
            <a:extLst>
              <a:ext uri="{FF2B5EF4-FFF2-40B4-BE49-F238E27FC236}">
                <a16:creationId xmlns:a16="http://schemas.microsoft.com/office/drawing/2014/main" id="{3720C457-BC23-266A-5C22-3EA7DDC3E6A5}"/>
              </a:ext>
            </a:extLst>
          </p:cNvPr>
          <p:cNvSpPr/>
          <p:nvPr/>
        </p:nvSpPr>
        <p:spPr>
          <a:xfrm>
            <a:off x="3894424" y="2883517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Eastern Himalayas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9;p2">
            <a:extLst>
              <a:ext uri="{FF2B5EF4-FFF2-40B4-BE49-F238E27FC236}">
                <a16:creationId xmlns:a16="http://schemas.microsoft.com/office/drawing/2014/main" id="{E485C018-CBA3-6FAF-34F0-F64E811B89D0}"/>
              </a:ext>
            </a:extLst>
          </p:cNvPr>
          <p:cNvSpPr/>
          <p:nvPr/>
        </p:nvSpPr>
        <p:spPr>
          <a:xfrm>
            <a:off x="1180053" y="1780441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Western Himalayas</a:t>
            </a:r>
            <a:endParaRPr sz="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9;p2">
            <a:extLst>
              <a:ext uri="{FF2B5EF4-FFF2-40B4-BE49-F238E27FC236}">
                <a16:creationId xmlns:a16="http://schemas.microsoft.com/office/drawing/2014/main" id="{435C938C-8D48-C396-C114-EF9CEF53C9C3}"/>
              </a:ext>
            </a:extLst>
          </p:cNvPr>
          <p:cNvSpPr/>
          <p:nvPr/>
        </p:nvSpPr>
        <p:spPr>
          <a:xfrm>
            <a:off x="3178706" y="3441619"/>
            <a:ext cx="1543664" cy="2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3600"/>
            </a:pP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Lower</a:t>
            </a:r>
            <a:br>
              <a:rPr lang="en-US" sz="1200" b="1" dirty="0">
                <a:latin typeface="Montserrat"/>
                <a:ea typeface="Arial"/>
                <a:cs typeface="Arial"/>
                <a:sym typeface="Montserrat"/>
              </a:rPr>
            </a:b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GP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9;p2">
            <a:extLst>
              <a:ext uri="{FF2B5EF4-FFF2-40B4-BE49-F238E27FC236}">
                <a16:creationId xmlns:a16="http://schemas.microsoft.com/office/drawing/2014/main" id="{83E3F3A6-D235-252D-A4FC-A1EFC961F954}"/>
              </a:ext>
            </a:extLst>
          </p:cNvPr>
          <p:cNvSpPr/>
          <p:nvPr/>
        </p:nvSpPr>
        <p:spPr>
          <a:xfrm>
            <a:off x="2493329" y="3151538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Middle GP</a:t>
            </a:r>
            <a:endParaRPr sz="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9;p2">
            <a:extLst>
              <a:ext uri="{FF2B5EF4-FFF2-40B4-BE49-F238E27FC236}">
                <a16:creationId xmlns:a16="http://schemas.microsoft.com/office/drawing/2014/main" id="{99AF1A72-F45C-6101-752E-2199784FD924}"/>
              </a:ext>
            </a:extLst>
          </p:cNvPr>
          <p:cNvSpPr/>
          <p:nvPr/>
        </p:nvSpPr>
        <p:spPr>
          <a:xfrm>
            <a:off x="1627875" y="2740545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Upper</a:t>
            </a:r>
            <a:b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</a:br>
            <a: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GP</a:t>
            </a:r>
            <a:endParaRPr sz="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9;p2">
            <a:extLst>
              <a:ext uri="{FF2B5EF4-FFF2-40B4-BE49-F238E27FC236}">
                <a16:creationId xmlns:a16="http://schemas.microsoft.com/office/drawing/2014/main" id="{70085579-F657-5E25-D5AB-240803F1B4CD}"/>
              </a:ext>
            </a:extLst>
          </p:cNvPr>
          <p:cNvSpPr/>
          <p:nvPr/>
        </p:nvSpPr>
        <p:spPr>
          <a:xfrm>
            <a:off x="1324137" y="2434798"/>
            <a:ext cx="1169192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Trans</a:t>
            </a:r>
            <a:endParaRPr lang="en-US" sz="1200" b="1" dirty="0">
              <a:solidFill>
                <a:schemeClr val="bg1"/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GP</a:t>
            </a:r>
            <a:endParaRPr sz="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9;p2">
            <a:extLst>
              <a:ext uri="{FF2B5EF4-FFF2-40B4-BE49-F238E27FC236}">
                <a16:creationId xmlns:a16="http://schemas.microsoft.com/office/drawing/2014/main" id="{A1B1FA6D-1F07-D7C3-69B1-E4ED4D8AB722}"/>
              </a:ext>
            </a:extLst>
          </p:cNvPr>
          <p:cNvSpPr/>
          <p:nvPr/>
        </p:nvSpPr>
        <p:spPr>
          <a:xfrm>
            <a:off x="2399707" y="2224275"/>
            <a:ext cx="1918413" cy="22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GP= Gangetic Plains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9;p2">
            <a:extLst>
              <a:ext uri="{FF2B5EF4-FFF2-40B4-BE49-F238E27FC236}">
                <a16:creationId xmlns:a16="http://schemas.microsoft.com/office/drawing/2014/main" id="{8C81967E-D3C5-8340-28F0-A44CC45D8F7E}"/>
              </a:ext>
            </a:extLst>
          </p:cNvPr>
          <p:cNvSpPr/>
          <p:nvPr/>
        </p:nvSpPr>
        <p:spPr>
          <a:xfrm>
            <a:off x="499663" y="3438052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Gujarat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Plains</a:t>
            </a:r>
            <a:endParaRPr sz="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9;p2">
            <a:extLst>
              <a:ext uri="{FF2B5EF4-FFF2-40B4-BE49-F238E27FC236}">
                <a16:creationId xmlns:a16="http://schemas.microsoft.com/office/drawing/2014/main" id="{664FBCBE-D4BC-CE6A-3885-AD98E6E37C26}"/>
              </a:ext>
            </a:extLst>
          </p:cNvPr>
          <p:cNvSpPr/>
          <p:nvPr/>
        </p:nvSpPr>
        <p:spPr>
          <a:xfrm rot="18981880">
            <a:off x="675212" y="2790172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Western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Dry</a:t>
            </a:r>
            <a:endParaRPr sz="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99;p2">
            <a:extLst>
              <a:ext uri="{FF2B5EF4-FFF2-40B4-BE49-F238E27FC236}">
                <a16:creationId xmlns:a16="http://schemas.microsoft.com/office/drawing/2014/main" id="{FE9AAA48-C84B-5C14-66DF-45EFFE4E7688}"/>
              </a:ext>
            </a:extLst>
          </p:cNvPr>
          <p:cNvSpPr/>
          <p:nvPr/>
        </p:nvSpPr>
        <p:spPr>
          <a:xfrm rot="19328745">
            <a:off x="3694470" y="5443562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Islands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19B1E401-94E2-E976-2769-D8E89C217DE2}"/>
              </a:ext>
            </a:extLst>
          </p:cNvPr>
          <p:cNvSpPr/>
          <p:nvPr/>
        </p:nvSpPr>
        <p:spPr>
          <a:xfrm>
            <a:off x="3088970" y="1430649"/>
            <a:ext cx="1723136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576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map of india with different colored states&#10;&#10;Description automatically generated">
            <a:extLst>
              <a:ext uri="{FF2B5EF4-FFF2-40B4-BE49-F238E27FC236}">
                <a16:creationId xmlns:a16="http://schemas.microsoft.com/office/drawing/2014/main" id="{66F730D2-F8D9-35B3-234F-8FCD25D3A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490472"/>
            <a:ext cx="4572000" cy="4735529"/>
          </a:xfrm>
          <a:prstGeom prst="rect">
            <a:avLst/>
          </a:prstGeom>
        </p:spPr>
      </p:pic>
      <p:sp>
        <p:nvSpPr>
          <p:cNvPr id="7" name="Google Shape;100;p2">
            <a:extLst>
              <a:ext uri="{FF2B5EF4-FFF2-40B4-BE49-F238E27FC236}">
                <a16:creationId xmlns:a16="http://schemas.microsoft.com/office/drawing/2014/main" id="{1325F0F0-7F4E-8111-6D89-F338CC408465}"/>
              </a:ext>
            </a:extLst>
          </p:cNvPr>
          <p:cNvSpPr/>
          <p:nvPr/>
        </p:nvSpPr>
        <p:spPr>
          <a:xfrm>
            <a:off x="6022670" y="2173190"/>
            <a:ext cx="5692876" cy="269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1-2 Himalayas</a:t>
            </a: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Montserrat"/>
                <a:ea typeface="Arial"/>
                <a:cs typeface="Arial"/>
                <a:sym typeface="Montserrat"/>
              </a:rPr>
              <a:t>3-6 Gangetic plains</a:t>
            </a: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chemeClr val="accent5"/>
                </a:solidFill>
                <a:latin typeface="Montserrat"/>
                <a:ea typeface="Arial"/>
                <a:cs typeface="Arial"/>
                <a:sym typeface="Montserrat"/>
              </a:rPr>
              <a:t>7-10 Plateaus</a:t>
            </a: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Montserrat"/>
                <a:ea typeface="Arial"/>
                <a:cs typeface="Arial"/>
                <a:sym typeface="Montserrat"/>
              </a:rPr>
              <a:t>11 Arid lands</a:t>
            </a: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Montserrat"/>
                <a:ea typeface="Arial"/>
                <a:cs typeface="Arial"/>
                <a:sym typeface="Montserrat"/>
              </a:rPr>
              <a:t>12-14 Coastal plains</a:t>
            </a: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15 Islands</a:t>
            </a:r>
            <a:endParaRPr lang="en-US" sz="1050" b="0" i="0" u="none" strike="noStrike" cap="none" dirty="0">
              <a:solidFill>
                <a:schemeClr val="accent2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DB6D26A8-3F69-92CB-72BF-257FFC28A200}"/>
              </a:ext>
            </a:extLst>
          </p:cNvPr>
          <p:cNvSpPr/>
          <p:nvPr/>
        </p:nvSpPr>
        <p:spPr>
          <a:xfrm>
            <a:off x="1460092" y="3137264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7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F128C95E-6500-4A14-6A82-A8F5DF0B0573}"/>
              </a:ext>
            </a:extLst>
          </p:cNvPr>
          <p:cNvSpPr/>
          <p:nvPr/>
        </p:nvSpPr>
        <p:spPr>
          <a:xfrm>
            <a:off x="2095969" y="3738839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latin typeface="Montserrat"/>
                <a:ea typeface="Arial"/>
                <a:cs typeface="Arial"/>
                <a:sym typeface="Montserrat"/>
              </a:rPr>
              <a:t>9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9;p2">
            <a:extLst>
              <a:ext uri="{FF2B5EF4-FFF2-40B4-BE49-F238E27FC236}">
                <a16:creationId xmlns:a16="http://schemas.microsoft.com/office/drawing/2014/main" id="{88F84BBC-78A3-C1CE-CE10-65FF4E8783AA}"/>
              </a:ext>
            </a:extLst>
          </p:cNvPr>
          <p:cNvSpPr/>
          <p:nvPr/>
        </p:nvSpPr>
        <p:spPr>
          <a:xfrm>
            <a:off x="1172268" y="3874465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en-US" sz="1200" b="1" i="0" u="none" strike="noStrike" cap="none" dirty="0">
                <a:latin typeface="Montserrat"/>
                <a:ea typeface="Arial"/>
                <a:cs typeface="Arial"/>
                <a:sym typeface="Montserrat"/>
              </a:rPr>
              <a:t>8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09FD8445-AD47-8E48-AF05-0CC2D33B7ED0}"/>
              </a:ext>
            </a:extLst>
          </p:cNvPr>
          <p:cNvSpPr/>
          <p:nvPr/>
        </p:nvSpPr>
        <p:spPr>
          <a:xfrm>
            <a:off x="1324137" y="4539453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latin typeface="Montserrat"/>
                <a:ea typeface="Arial"/>
                <a:cs typeface="Arial"/>
                <a:sym typeface="Montserrat"/>
              </a:rPr>
              <a:t>10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9;p2">
            <a:extLst>
              <a:ext uri="{FF2B5EF4-FFF2-40B4-BE49-F238E27FC236}">
                <a16:creationId xmlns:a16="http://schemas.microsoft.com/office/drawing/2014/main" id="{3720C457-BC23-266A-5C22-3EA7DDC3E6A5}"/>
              </a:ext>
            </a:extLst>
          </p:cNvPr>
          <p:cNvSpPr/>
          <p:nvPr/>
        </p:nvSpPr>
        <p:spPr>
          <a:xfrm>
            <a:off x="3894424" y="2883517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2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9;p2">
            <a:extLst>
              <a:ext uri="{FF2B5EF4-FFF2-40B4-BE49-F238E27FC236}">
                <a16:creationId xmlns:a16="http://schemas.microsoft.com/office/drawing/2014/main" id="{E485C018-CBA3-6FAF-34F0-F64E811B89D0}"/>
              </a:ext>
            </a:extLst>
          </p:cNvPr>
          <p:cNvSpPr/>
          <p:nvPr/>
        </p:nvSpPr>
        <p:spPr>
          <a:xfrm>
            <a:off x="1172268" y="1917569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1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9;p2">
            <a:extLst>
              <a:ext uri="{FF2B5EF4-FFF2-40B4-BE49-F238E27FC236}">
                <a16:creationId xmlns:a16="http://schemas.microsoft.com/office/drawing/2014/main" id="{435C938C-8D48-C396-C114-EF9CEF53C9C3}"/>
              </a:ext>
            </a:extLst>
          </p:cNvPr>
          <p:cNvSpPr/>
          <p:nvPr/>
        </p:nvSpPr>
        <p:spPr>
          <a:xfrm>
            <a:off x="3411833" y="3499441"/>
            <a:ext cx="539078" cy="31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3600"/>
            </a:pPr>
            <a:r>
              <a:rPr lang="en-US" sz="1200" b="1" dirty="0">
                <a:solidFill>
                  <a:schemeClr val="bg1"/>
                </a:solidFill>
                <a:latin typeface="Montserrat"/>
                <a:ea typeface="Arial"/>
                <a:cs typeface="Arial"/>
                <a:sym typeface="Montserrat"/>
              </a:rPr>
              <a:t>6</a:t>
            </a:r>
            <a:endParaRPr sz="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9;p2">
            <a:extLst>
              <a:ext uri="{FF2B5EF4-FFF2-40B4-BE49-F238E27FC236}">
                <a16:creationId xmlns:a16="http://schemas.microsoft.com/office/drawing/2014/main" id="{83E3F3A6-D235-252D-A4FC-A1EFC961F954}"/>
              </a:ext>
            </a:extLst>
          </p:cNvPr>
          <p:cNvSpPr/>
          <p:nvPr/>
        </p:nvSpPr>
        <p:spPr>
          <a:xfrm>
            <a:off x="2493329" y="3151538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5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9;p2">
            <a:extLst>
              <a:ext uri="{FF2B5EF4-FFF2-40B4-BE49-F238E27FC236}">
                <a16:creationId xmlns:a16="http://schemas.microsoft.com/office/drawing/2014/main" id="{99AF1A72-F45C-6101-752E-2199784FD924}"/>
              </a:ext>
            </a:extLst>
          </p:cNvPr>
          <p:cNvSpPr/>
          <p:nvPr/>
        </p:nvSpPr>
        <p:spPr>
          <a:xfrm>
            <a:off x="1627875" y="2740545"/>
            <a:ext cx="1543664" cy="5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4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9;p2">
            <a:extLst>
              <a:ext uri="{FF2B5EF4-FFF2-40B4-BE49-F238E27FC236}">
                <a16:creationId xmlns:a16="http://schemas.microsoft.com/office/drawing/2014/main" id="{70085579-F657-5E25-D5AB-240803F1B4CD}"/>
              </a:ext>
            </a:extLst>
          </p:cNvPr>
          <p:cNvSpPr/>
          <p:nvPr/>
        </p:nvSpPr>
        <p:spPr>
          <a:xfrm>
            <a:off x="1627875" y="2464872"/>
            <a:ext cx="475166" cy="30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latin typeface="Montserrat"/>
                <a:ea typeface="Arial"/>
                <a:cs typeface="Arial"/>
                <a:sym typeface="Montserrat"/>
              </a:rPr>
              <a:t>3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9;p2">
            <a:extLst>
              <a:ext uri="{FF2B5EF4-FFF2-40B4-BE49-F238E27FC236}">
                <a16:creationId xmlns:a16="http://schemas.microsoft.com/office/drawing/2014/main" id="{8C81967E-D3C5-8340-28F0-A44CC45D8F7E}"/>
              </a:ext>
            </a:extLst>
          </p:cNvPr>
          <p:cNvSpPr/>
          <p:nvPr/>
        </p:nvSpPr>
        <p:spPr>
          <a:xfrm>
            <a:off x="931092" y="3519216"/>
            <a:ext cx="676142" cy="43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i="0" u="none" strike="noStrike" cap="none" dirty="0">
                <a:latin typeface="Montserrat"/>
                <a:ea typeface="Arial"/>
                <a:cs typeface="Arial"/>
                <a:sym typeface="Montserrat"/>
              </a:rPr>
              <a:t>12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E2C81A1B-9869-9C70-4DC3-D60F7AEFB1AC}"/>
              </a:ext>
            </a:extLst>
          </p:cNvPr>
          <p:cNvSpPr/>
          <p:nvPr/>
        </p:nvSpPr>
        <p:spPr>
          <a:xfrm>
            <a:off x="1152709" y="2949863"/>
            <a:ext cx="475166" cy="30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11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99;p2">
            <a:extLst>
              <a:ext uri="{FF2B5EF4-FFF2-40B4-BE49-F238E27FC236}">
                <a16:creationId xmlns:a16="http://schemas.microsoft.com/office/drawing/2014/main" id="{DB21E4BD-6A58-5B32-848F-8127483D2C2E}"/>
              </a:ext>
            </a:extLst>
          </p:cNvPr>
          <p:cNvSpPr/>
          <p:nvPr/>
        </p:nvSpPr>
        <p:spPr>
          <a:xfrm>
            <a:off x="1190553" y="4694813"/>
            <a:ext cx="539078" cy="31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3600"/>
            </a:pP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13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99;p2">
            <a:extLst>
              <a:ext uri="{FF2B5EF4-FFF2-40B4-BE49-F238E27FC236}">
                <a16:creationId xmlns:a16="http://schemas.microsoft.com/office/drawing/2014/main" id="{907A4564-3014-00C5-0F67-0D10D6C5F41B}"/>
              </a:ext>
            </a:extLst>
          </p:cNvPr>
          <p:cNvSpPr/>
          <p:nvPr/>
        </p:nvSpPr>
        <p:spPr>
          <a:xfrm>
            <a:off x="2431153" y="4820347"/>
            <a:ext cx="539078" cy="31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3600"/>
            </a:pPr>
            <a:r>
              <a:rPr lang="en-US" sz="1200" b="1" i="0" u="none" strike="noStrike" cap="none" dirty="0">
                <a:latin typeface="Montserrat"/>
                <a:ea typeface="Arial"/>
                <a:cs typeface="Arial"/>
                <a:sym typeface="Montserrat"/>
              </a:rPr>
              <a:t>14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99;p2">
            <a:extLst>
              <a:ext uri="{FF2B5EF4-FFF2-40B4-BE49-F238E27FC236}">
                <a16:creationId xmlns:a16="http://schemas.microsoft.com/office/drawing/2014/main" id="{B29F93C1-2C52-911A-4247-8E05EC68312F}"/>
              </a:ext>
            </a:extLst>
          </p:cNvPr>
          <p:cNvSpPr/>
          <p:nvPr/>
        </p:nvSpPr>
        <p:spPr>
          <a:xfrm>
            <a:off x="3894424" y="5275385"/>
            <a:ext cx="539078" cy="31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3600"/>
            </a:pPr>
            <a:r>
              <a:rPr lang="en-US" sz="1200" b="1" dirty="0">
                <a:latin typeface="Montserrat"/>
                <a:ea typeface="Arial"/>
                <a:cs typeface="Arial"/>
                <a:sym typeface="Montserrat"/>
              </a:rPr>
              <a:t>15</a:t>
            </a:r>
            <a:endParaRPr sz="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A9B744-04D5-E9E6-4AB5-75C90773DB4E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Proposed Regional Airsheds for India</a:t>
            </a:r>
          </a:p>
        </p:txBody>
      </p:sp>
    </p:spTree>
    <p:extLst>
      <p:ext uri="{BB962C8B-B14F-4D97-AF65-F5344CB8AC3E}">
        <p14:creationId xmlns:p14="http://schemas.microsoft.com/office/powerpoint/2010/main" val="3048114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6C85EF-847D-9C56-B951-BB34D896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62" y="1437032"/>
            <a:ext cx="8497036" cy="4618120"/>
          </a:xfrm>
          <a:prstGeom prst="rect">
            <a:avLst/>
          </a:prstGeom>
        </p:spPr>
      </p:pic>
      <p:pic>
        <p:nvPicPr>
          <p:cNvPr id="4" name="Picture 3" descr="A map of india with different colored areas&#10;&#10;Description automatically generated">
            <a:extLst>
              <a:ext uri="{FF2B5EF4-FFF2-40B4-BE49-F238E27FC236}">
                <a16:creationId xmlns:a16="http://schemas.microsoft.com/office/drawing/2014/main" id="{C572E5CE-2DD3-5EA1-43E8-FDE0B8830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7" y="1002892"/>
            <a:ext cx="2743200" cy="2743200"/>
          </a:xfrm>
          <a:prstGeom prst="rect">
            <a:avLst/>
          </a:prstGeom>
        </p:spPr>
      </p:pic>
      <p:pic>
        <p:nvPicPr>
          <p:cNvPr id="6" name="Picture 5" descr="A map of india with different colored areas&#10;&#10;Description automatically generated">
            <a:extLst>
              <a:ext uri="{FF2B5EF4-FFF2-40B4-BE49-F238E27FC236}">
                <a16:creationId xmlns:a16="http://schemas.microsoft.com/office/drawing/2014/main" id="{46E7F86B-9D7A-01FA-BA08-B23496C58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7" y="3859160"/>
            <a:ext cx="2743200" cy="2743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A3BD8A-8668-75FE-7435-8CBB8581CF74}"/>
              </a:ext>
            </a:extLst>
          </p:cNvPr>
          <p:cNvSpPr/>
          <p:nvPr/>
        </p:nvSpPr>
        <p:spPr>
          <a:xfrm>
            <a:off x="10149840" y="3156154"/>
            <a:ext cx="457200" cy="15377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C5CE7-D64E-8C76-C17C-7AF46BCD5C3E}"/>
              </a:ext>
            </a:extLst>
          </p:cNvPr>
          <p:cNvSpPr/>
          <p:nvPr/>
        </p:nvSpPr>
        <p:spPr>
          <a:xfrm>
            <a:off x="10149839" y="4929071"/>
            <a:ext cx="457200" cy="4038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90AAAF-6AEC-2794-DEAC-1DC7FE37677D}"/>
              </a:ext>
            </a:extLst>
          </p:cNvPr>
          <p:cNvSpPr/>
          <p:nvPr/>
        </p:nvSpPr>
        <p:spPr>
          <a:xfrm>
            <a:off x="9361778" y="3190680"/>
            <a:ext cx="457200" cy="6126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2B6FF3-09A5-F48E-D7A9-9615C7573618}"/>
              </a:ext>
            </a:extLst>
          </p:cNvPr>
          <p:cNvSpPr/>
          <p:nvPr/>
        </p:nvSpPr>
        <p:spPr>
          <a:xfrm>
            <a:off x="9392257" y="4908543"/>
            <a:ext cx="457200" cy="2103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0391BB-AB8B-D264-3F27-372F126DCFBE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Proposed Regional Airsheds for India</a:t>
            </a:r>
          </a:p>
        </p:txBody>
      </p:sp>
    </p:spTree>
    <p:extLst>
      <p:ext uri="{BB962C8B-B14F-4D97-AF65-F5344CB8AC3E}">
        <p14:creationId xmlns:p14="http://schemas.microsoft.com/office/powerpoint/2010/main" val="1399837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66622-8579-E86F-C4A2-37347AB34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" y="1423292"/>
            <a:ext cx="4114800" cy="4011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97F11-55B2-1C33-D976-203E6966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89" y="1493350"/>
            <a:ext cx="7971211" cy="3871295"/>
          </a:xfrm>
          <a:prstGeom prst="rect">
            <a:avLst/>
          </a:prstGeom>
        </p:spPr>
      </p:pic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03326B73-4DC8-5C59-56F3-BE25162B32A2}"/>
              </a:ext>
            </a:extLst>
          </p:cNvPr>
          <p:cNvSpPr/>
          <p:nvPr/>
        </p:nvSpPr>
        <p:spPr>
          <a:xfrm>
            <a:off x="4683760" y="5434705"/>
            <a:ext cx="7467600" cy="32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WUSTL Reanalysis Source Apportionment runs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A9B14-9C55-D88F-D069-5ABFA9FD1EA6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Proposed Regional Airsheds for India</a:t>
            </a:r>
          </a:p>
        </p:txBody>
      </p:sp>
    </p:spTree>
    <p:extLst>
      <p:ext uri="{BB962C8B-B14F-4D97-AF65-F5344CB8AC3E}">
        <p14:creationId xmlns:p14="http://schemas.microsoft.com/office/powerpoint/2010/main" val="409414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Designated Regional Airsheds (US EPA)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D896C2-491F-64C3-8CEE-4806B95BDDB4}"/>
              </a:ext>
            </a:extLst>
          </p:cNvPr>
          <p:cNvGrpSpPr/>
          <p:nvPr/>
        </p:nvGrpSpPr>
        <p:grpSpPr>
          <a:xfrm>
            <a:off x="454219" y="1618020"/>
            <a:ext cx="11067221" cy="3621959"/>
            <a:chOff x="423739" y="1109324"/>
            <a:chExt cx="11067221" cy="3621959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AF3AC3B-981C-2567-8B0C-5B73DE68E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739" y="1109324"/>
              <a:ext cx="5857435" cy="362195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EE7904-7DAB-71F3-6D5D-52D122E51853}"/>
                </a:ext>
              </a:extLst>
            </p:cNvPr>
            <p:cNvSpPr txBox="1"/>
            <p:nvPr/>
          </p:nvSpPr>
          <p:spPr>
            <a:xfrm>
              <a:off x="6281174" y="1304476"/>
              <a:ext cx="5209786" cy="323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6075" indent="-346075" algn="l" fontAlgn="base"/>
              <a:r>
                <a:rPr lang="en-US" sz="1200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cs typeface="Poppins" panose="00000500000000000000" pitchFamily="2" charset="0"/>
                </a:rPr>
                <a:t>Region 1: Connecticut, Maine, Massachusetts, New Hampshire, Rhode Island, and Vermont (New England).</a:t>
              </a:r>
            </a:p>
            <a:p>
              <a:pPr marL="346075" indent="-346075" algn="l" fontAlgn="base"/>
              <a:r>
                <a:rPr lang="en-US" sz="1200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cs typeface="Poppins" panose="00000500000000000000" pitchFamily="2" charset="0"/>
                </a:rPr>
                <a:t>Region 2: New Jersey, New York, US territories of Puerto Rico, and the U.S. Virgin Islands.</a:t>
              </a:r>
            </a:p>
            <a:p>
              <a:pPr marL="346075" indent="-346075" algn="l" fontAlgn="base"/>
              <a:r>
                <a:rPr lang="en-US" sz="1200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cs typeface="Poppins" panose="00000500000000000000" pitchFamily="2" charset="0"/>
                </a:rPr>
                <a:t>Region 3: Delaware, Maryland, Pennsylvania, Virginia, West Virginia, and the District of Columbia.</a:t>
              </a:r>
            </a:p>
            <a:p>
              <a:pPr marL="346075" indent="-346075" algn="l" fontAlgn="base"/>
              <a:r>
                <a:rPr lang="en-US" sz="1200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cs typeface="Poppins" panose="00000500000000000000" pitchFamily="2" charset="0"/>
                </a:rPr>
                <a:t>Region 4: Alabama, Florida, Georgia, Kentucky, Mississippi, North Carolina, South Carolina, and Tennessee.</a:t>
              </a:r>
            </a:p>
            <a:p>
              <a:pPr marL="346075" indent="-346075" algn="l" fontAlgn="base"/>
              <a:r>
                <a:rPr lang="en-US" sz="1200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cs typeface="Poppins" panose="00000500000000000000" pitchFamily="2" charset="0"/>
                </a:rPr>
                <a:t>Region 5: Illinois, Indiana, Michigan, Minnesota, Ohio, and Wisconsin.</a:t>
              </a:r>
            </a:p>
            <a:p>
              <a:pPr marL="346075" indent="-346075" algn="l" fontAlgn="base"/>
              <a:r>
                <a:rPr lang="en-US" sz="1200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cs typeface="Poppins" panose="00000500000000000000" pitchFamily="2" charset="0"/>
                </a:rPr>
                <a:t>Region 6: Arkansas, Louisiana, New Mexico, Oklahoma, and Texas.</a:t>
              </a:r>
            </a:p>
            <a:p>
              <a:pPr marL="346075" indent="-346075" algn="l" fontAlgn="base"/>
              <a:r>
                <a:rPr lang="en-US" sz="1200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cs typeface="Poppins" panose="00000500000000000000" pitchFamily="2" charset="0"/>
                </a:rPr>
                <a:t>Region 7: Iowa, Kansas, Missouri, and Nebraska.</a:t>
              </a:r>
            </a:p>
            <a:p>
              <a:pPr marL="346075" indent="-346075" algn="l" fontAlgn="base"/>
              <a:r>
                <a:rPr lang="en-US" sz="1200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cs typeface="Poppins" panose="00000500000000000000" pitchFamily="2" charset="0"/>
                </a:rPr>
                <a:t>Region 8: Colorado, Montana, North Dakota, South Dakota, Utah, and Wyoming.</a:t>
              </a:r>
            </a:p>
            <a:p>
              <a:pPr marL="346075" indent="-346075" algn="l" fontAlgn="base"/>
              <a:r>
                <a:rPr lang="en-US" sz="1200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cs typeface="Poppins" panose="00000500000000000000" pitchFamily="2" charset="0"/>
                </a:rPr>
                <a:t>Region 9: Arizona, California, Hawaii, Nevada, the territories of Guam and American Samoa, and the Navajo Nation.</a:t>
              </a:r>
            </a:p>
            <a:p>
              <a:pPr marL="346075" indent="-346075" algn="l" fontAlgn="base"/>
              <a:r>
                <a:rPr lang="en-US" sz="1200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cs typeface="Poppins" panose="00000500000000000000" pitchFamily="2" charset="0"/>
                </a:rPr>
                <a:t>Region 10: Alaska, Idaho, Oregon, and Washington.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607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0;p2">
            <a:extLst>
              <a:ext uri="{FF2B5EF4-FFF2-40B4-BE49-F238E27FC236}">
                <a16:creationId xmlns:a16="http://schemas.microsoft.com/office/drawing/2014/main" id="{1325F0F0-7F4E-8111-6D89-F338CC408465}"/>
              </a:ext>
            </a:extLst>
          </p:cNvPr>
          <p:cNvSpPr/>
          <p:nvPr/>
        </p:nvSpPr>
        <p:spPr>
          <a:xfrm>
            <a:off x="6196676" y="1187145"/>
            <a:ext cx="5022851" cy="549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Western Himalayas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	- </a:t>
            </a:r>
            <a:r>
              <a:rPr lang="en-US" sz="16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Dehra dun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Eastern Himalayas	- Guwahati</a:t>
            </a:r>
            <a:endParaRPr lang="en-US" sz="1600" b="1" i="0" u="none" strike="noStrike" cap="none" dirty="0">
              <a:solidFill>
                <a:schemeClr val="bg1">
                  <a:lumMod val="50000"/>
                </a:schemeClr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dirty="0">
                <a:solidFill>
                  <a:srgbClr val="0070C0"/>
                </a:solidFill>
                <a:latin typeface="Montserrat"/>
                <a:ea typeface="Arial"/>
                <a:cs typeface="Arial"/>
                <a:sym typeface="Montserrat"/>
              </a:rPr>
              <a:t>Trans Gangetic plain	- Chandigarh/Delhi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dirty="0">
                <a:solidFill>
                  <a:srgbClr val="0070C0"/>
                </a:solidFill>
                <a:latin typeface="Montserrat"/>
                <a:ea typeface="Arial"/>
                <a:cs typeface="Arial"/>
                <a:sym typeface="Montserrat"/>
              </a:rPr>
              <a:t>Upper Gangetic plain	- Kanpur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dirty="0">
                <a:solidFill>
                  <a:srgbClr val="0070C0"/>
                </a:solidFill>
                <a:latin typeface="Montserrat"/>
                <a:ea typeface="Arial"/>
                <a:cs typeface="Arial"/>
                <a:sym typeface="Montserrat"/>
              </a:rPr>
              <a:t>Middle Gangetic plain 	- Patna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dirty="0">
                <a:solidFill>
                  <a:srgbClr val="0070C0"/>
                </a:solidFill>
                <a:latin typeface="Montserrat"/>
                <a:ea typeface="Arial"/>
                <a:cs typeface="Arial"/>
                <a:sym typeface="Montserrat"/>
              </a:rPr>
              <a:t>Lower Gangetic plain 	- Kolkata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i="0" u="none" strike="noStrike" cap="none" dirty="0">
                <a:solidFill>
                  <a:schemeClr val="accent5"/>
                </a:solidFill>
                <a:latin typeface="Montserrat"/>
                <a:ea typeface="Arial"/>
                <a:cs typeface="Arial"/>
                <a:sym typeface="Montserrat"/>
              </a:rPr>
              <a:t>Central Plateau 		- Indore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dirty="0">
                <a:solidFill>
                  <a:schemeClr val="accent5"/>
                </a:solidFill>
                <a:latin typeface="Montserrat"/>
                <a:ea typeface="Arial"/>
                <a:cs typeface="Arial"/>
                <a:sym typeface="Montserrat"/>
              </a:rPr>
              <a:t>Western Plateau		- Nagpur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i="0" u="none" strike="noStrike" cap="none" dirty="0">
                <a:solidFill>
                  <a:schemeClr val="accent5"/>
                </a:solidFill>
                <a:latin typeface="Montserrat"/>
                <a:ea typeface="Arial"/>
                <a:cs typeface="Arial"/>
                <a:sym typeface="Montserrat"/>
              </a:rPr>
              <a:t>Eastern Pla</a:t>
            </a:r>
            <a:r>
              <a:rPr lang="en-US" sz="1600" b="1" dirty="0">
                <a:solidFill>
                  <a:schemeClr val="accent5"/>
                </a:solidFill>
                <a:latin typeface="Montserrat"/>
                <a:ea typeface="Arial"/>
                <a:cs typeface="Arial"/>
                <a:sym typeface="Montserrat"/>
              </a:rPr>
              <a:t>teau 		- Raipur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i="0" u="none" strike="noStrike" cap="none" dirty="0">
                <a:solidFill>
                  <a:schemeClr val="accent5"/>
                </a:solidFill>
                <a:latin typeface="Montserrat"/>
                <a:ea typeface="Arial"/>
                <a:cs typeface="Arial"/>
                <a:sym typeface="Montserrat"/>
              </a:rPr>
              <a:t>South</a:t>
            </a:r>
            <a:r>
              <a:rPr lang="en-US" sz="1600" b="1" dirty="0">
                <a:solidFill>
                  <a:schemeClr val="accent5"/>
                </a:solidFill>
                <a:latin typeface="Montserrat"/>
                <a:ea typeface="Arial"/>
                <a:cs typeface="Arial"/>
                <a:sym typeface="Montserrat"/>
              </a:rPr>
              <a:t>ern Plateau	- Bengaluru</a:t>
            </a:r>
            <a:endParaRPr lang="en-US" sz="1600" b="1" i="0" u="none" strike="noStrike" cap="none" dirty="0">
              <a:solidFill>
                <a:schemeClr val="accent5"/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dirty="0">
                <a:solidFill>
                  <a:srgbClr val="FFC000"/>
                </a:solidFill>
                <a:latin typeface="Montserrat"/>
                <a:ea typeface="Arial"/>
                <a:cs typeface="Arial"/>
                <a:sym typeface="Montserrat"/>
              </a:rPr>
              <a:t>Arid/Desert land		- Jaipur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dirty="0">
                <a:solidFill>
                  <a:schemeClr val="accent6"/>
                </a:solidFill>
                <a:latin typeface="Montserrat"/>
                <a:ea typeface="Arial"/>
                <a:cs typeface="Arial"/>
                <a:sym typeface="Montserrat"/>
              </a:rPr>
              <a:t>Kutch/Gujarat plain	- Ahmedabad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dirty="0">
                <a:solidFill>
                  <a:schemeClr val="accent6"/>
                </a:solidFill>
                <a:latin typeface="Montserrat"/>
                <a:ea typeface="Arial"/>
                <a:cs typeface="Arial"/>
                <a:sym typeface="Montserrat"/>
              </a:rPr>
              <a:t>West Coast plain		- Mumbai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dirty="0">
                <a:solidFill>
                  <a:schemeClr val="accent6"/>
                </a:solidFill>
                <a:latin typeface="Montserrat"/>
                <a:ea typeface="Arial"/>
                <a:cs typeface="Arial"/>
                <a:sym typeface="Montserrat"/>
              </a:rPr>
              <a:t>East Coast plain		- Chennai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i="0" u="none" strike="noStrike" cap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Montserrat"/>
                <a:ea typeface="Arial"/>
                <a:cs typeface="Arial"/>
                <a:sym typeface="Montserrat"/>
              </a:rPr>
              <a:t>Islands			- --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endPara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R="0" lvl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1600" b="1" i="0" u="none" strike="noStrike" cap="none" dirty="0">
                <a:latin typeface="Montserrat"/>
                <a:ea typeface="Arial"/>
                <a:cs typeface="Arial"/>
                <a:sym typeface="Montserrat"/>
              </a:rPr>
              <a:t>Central			- Delhi</a:t>
            </a:r>
            <a:endParaRPr lang="en-US" sz="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A9B744-04D5-E9E6-4AB5-75C90773DB4E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Proposed Regional Airsheds for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125D7-5634-4796-F90B-29088C446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73" y="1638746"/>
            <a:ext cx="4706467" cy="45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75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36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963563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Why we need airsheds?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C7FF11-3D32-410A-30DA-F86C8F57088C}"/>
              </a:ext>
            </a:extLst>
          </p:cNvPr>
          <p:cNvSpPr txBox="1">
            <a:spLocks/>
          </p:cNvSpPr>
          <p:nvPr/>
        </p:nvSpPr>
        <p:spPr>
          <a:xfrm>
            <a:off x="958645" y="2698954"/>
            <a:ext cx="10274710" cy="27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marL="742950" indent="-742950" algn="l">
              <a:buAutoNum type="arabicPeriod"/>
            </a:pPr>
            <a:r>
              <a:rPr lang="en-IN" dirty="0"/>
              <a:t>We want to know the trends (ranking)</a:t>
            </a:r>
          </a:p>
          <a:p>
            <a:pPr marL="742950" indent="-742950" algn="l">
              <a:buAutoNum type="arabicPeriod"/>
            </a:pPr>
            <a:r>
              <a:rPr lang="en-IN" dirty="0"/>
              <a:t>Contribution of sectors</a:t>
            </a:r>
          </a:p>
          <a:p>
            <a:pPr marL="742950" indent="-742950" algn="l">
              <a:buAutoNum type="arabicPeriod"/>
            </a:pPr>
            <a:r>
              <a:rPr lang="en-IN" dirty="0"/>
              <a:t>Contributions to each other</a:t>
            </a:r>
          </a:p>
          <a:p>
            <a:pPr marL="742950" indent="-742950" algn="l">
              <a:buAutoNum type="arabicPeriod"/>
            </a:pPr>
            <a:r>
              <a:rPr lang="en-IN" dirty="0"/>
              <a:t>Regional coordination</a:t>
            </a:r>
          </a:p>
        </p:txBody>
      </p:sp>
    </p:spTree>
    <p:extLst>
      <p:ext uri="{BB962C8B-B14F-4D97-AF65-F5344CB8AC3E}">
        <p14:creationId xmlns:p14="http://schemas.microsoft.com/office/powerpoint/2010/main" val="194183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963563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Where we use the airsheds?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C7FF11-3D32-410A-30DA-F86C8F57088C}"/>
              </a:ext>
            </a:extLst>
          </p:cNvPr>
          <p:cNvSpPr txBox="1">
            <a:spLocks/>
          </p:cNvSpPr>
          <p:nvPr/>
        </p:nvSpPr>
        <p:spPr>
          <a:xfrm>
            <a:off x="958645" y="2698954"/>
            <a:ext cx="10274710" cy="27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marL="742950" indent="-742950" algn="l">
              <a:buAutoNum type="arabicPeriod"/>
            </a:pPr>
            <a:r>
              <a:rPr lang="en-IN" dirty="0"/>
              <a:t>Modelling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EB555-3C70-80C7-594F-ADAC7F0E7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149" y="1838632"/>
            <a:ext cx="6713950" cy="48768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2685130-9A08-D596-AF6F-C1565B7EEBDF}"/>
              </a:ext>
            </a:extLst>
          </p:cNvPr>
          <p:cNvSpPr/>
          <p:nvPr/>
        </p:nvSpPr>
        <p:spPr>
          <a:xfrm>
            <a:off x="10659269" y="1454194"/>
            <a:ext cx="416560" cy="13679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628A853-63E7-84E9-13A7-2AEF0E7CACA5}"/>
              </a:ext>
            </a:extLst>
          </p:cNvPr>
          <p:cNvSpPr/>
          <p:nvPr/>
        </p:nvSpPr>
        <p:spPr>
          <a:xfrm>
            <a:off x="4114389" y="5481316"/>
            <a:ext cx="2001520" cy="3641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9D76202-3FAE-E83B-F0E2-1CE8E1ABEA0C}"/>
              </a:ext>
            </a:extLst>
          </p:cNvPr>
          <p:cNvSpPr/>
          <p:nvPr/>
        </p:nvSpPr>
        <p:spPr>
          <a:xfrm>
            <a:off x="3413349" y="3561076"/>
            <a:ext cx="2001520" cy="3641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A73DD4D7-FE0B-189B-D4F0-32CF31FB96BF}"/>
              </a:ext>
            </a:extLst>
          </p:cNvPr>
          <p:cNvSpPr/>
          <p:nvPr/>
        </p:nvSpPr>
        <p:spPr>
          <a:xfrm>
            <a:off x="3321909" y="5160622"/>
            <a:ext cx="2355868" cy="36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Trends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9;p2">
            <a:extLst>
              <a:ext uri="{FF2B5EF4-FFF2-40B4-BE49-F238E27FC236}">
                <a16:creationId xmlns:a16="http://schemas.microsoft.com/office/drawing/2014/main" id="{4108BE69-1ACD-C7EB-1DF4-2328652F8D8A}"/>
              </a:ext>
            </a:extLst>
          </p:cNvPr>
          <p:cNvSpPr/>
          <p:nvPr/>
        </p:nvSpPr>
        <p:spPr>
          <a:xfrm>
            <a:off x="9689615" y="707928"/>
            <a:ext cx="2355868" cy="36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Sectoral contributions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9;p2">
            <a:extLst>
              <a:ext uri="{FF2B5EF4-FFF2-40B4-BE49-F238E27FC236}">
                <a16:creationId xmlns:a16="http://schemas.microsoft.com/office/drawing/2014/main" id="{E589CA27-429D-B3E3-3820-1A4B8DF776DB}"/>
              </a:ext>
            </a:extLst>
          </p:cNvPr>
          <p:cNvSpPr/>
          <p:nvPr/>
        </p:nvSpPr>
        <p:spPr>
          <a:xfrm>
            <a:off x="2265680" y="3861612"/>
            <a:ext cx="3326363" cy="36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Spatial contributions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22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861962"/>
            <a:ext cx="12192000" cy="468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There is no set definition for “airshed”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… you are working in an area,</a:t>
            </a:r>
          </a:p>
          <a:p>
            <a:r>
              <a:rPr lang="en-IN" dirty="0"/>
              <a:t>that’s your airshed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… pretty much, depends on</a:t>
            </a:r>
          </a:p>
          <a:p>
            <a:r>
              <a:rPr lang="en-IN" dirty="0"/>
              <a:t>“who is asking”</a:t>
            </a:r>
          </a:p>
        </p:txBody>
      </p:sp>
    </p:spTree>
    <p:extLst>
      <p:ext uri="{BB962C8B-B14F-4D97-AF65-F5344CB8AC3E}">
        <p14:creationId xmlns:p14="http://schemas.microsoft.com/office/powerpoint/2010/main" val="319272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CE-P: TRANSPORT AND CHEMICAL EVOLUTION OVER THE PACIFIC">
            <a:extLst>
              <a:ext uri="{FF2B5EF4-FFF2-40B4-BE49-F238E27FC236}">
                <a16:creationId xmlns:a16="http://schemas.microsoft.com/office/drawing/2014/main" id="{1BDD33FA-F551-3436-048F-8994CC3EC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6"/>
          <a:stretch/>
        </p:blipFill>
        <p:spPr bwMode="auto">
          <a:xfrm>
            <a:off x="2818924" y="1139239"/>
            <a:ext cx="6554152" cy="58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6A34E3-3BE8-6851-1E0F-BD8209E1E2BE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Designating Airsheds – Who is asking?</a:t>
            </a:r>
          </a:p>
        </p:txBody>
      </p:sp>
    </p:spTree>
    <p:extLst>
      <p:ext uri="{BB962C8B-B14F-4D97-AF65-F5344CB8AC3E}">
        <p14:creationId xmlns:p14="http://schemas.microsoft.com/office/powerpoint/2010/main" val="309181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0" y="963563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What are we looking for?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C7FF11-3D32-410A-30DA-F86C8F57088C}"/>
              </a:ext>
            </a:extLst>
          </p:cNvPr>
          <p:cNvSpPr txBox="1">
            <a:spLocks/>
          </p:cNvSpPr>
          <p:nvPr/>
        </p:nvSpPr>
        <p:spPr>
          <a:xfrm>
            <a:off x="958645" y="2211274"/>
            <a:ext cx="10274710" cy="27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algn="l"/>
            <a:r>
              <a:rPr lang="en-IN" dirty="0"/>
              <a:t>.. a common base</a:t>
            </a:r>
          </a:p>
          <a:p>
            <a:pPr algn="l"/>
            <a:r>
              <a:rPr lang="en-IN" dirty="0"/>
              <a:t>      </a:t>
            </a:r>
          </a:p>
          <a:p>
            <a:pPr algn="l"/>
            <a:r>
              <a:rPr lang="en-IN" dirty="0"/>
              <a:t>	.. for urban and regional coordination,</a:t>
            </a:r>
          </a:p>
          <a:p>
            <a:pPr algn="l"/>
            <a:r>
              <a:rPr lang="en-IN" dirty="0"/>
              <a:t>	   collaboration, integration</a:t>
            </a:r>
          </a:p>
          <a:p>
            <a:pPr algn="l"/>
            <a:endParaRPr lang="en-IN" dirty="0"/>
          </a:p>
          <a:p>
            <a:pPr algn="l"/>
            <a:r>
              <a:rPr lang="en-IN" dirty="0"/>
              <a:t>       .. of knowledge and efforts</a:t>
            </a:r>
          </a:p>
        </p:txBody>
      </p:sp>
    </p:spTree>
    <p:extLst>
      <p:ext uri="{BB962C8B-B14F-4D97-AF65-F5344CB8AC3E}">
        <p14:creationId xmlns:p14="http://schemas.microsoft.com/office/powerpoint/2010/main" val="228611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98;p2">
            <a:extLst>
              <a:ext uri="{FF2B5EF4-FFF2-40B4-BE49-F238E27FC236}">
                <a16:creationId xmlns:a16="http://schemas.microsoft.com/office/drawing/2014/main" id="{37AC7E44-1658-26E2-4AD2-339F85656EF2}"/>
              </a:ext>
            </a:extLst>
          </p:cNvPr>
          <p:cNvCxnSpPr/>
          <p:nvPr/>
        </p:nvCxnSpPr>
        <p:spPr>
          <a:xfrm>
            <a:off x="5894948" y="1092833"/>
            <a:ext cx="0" cy="57912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B93AF9F9-C506-9830-4CDC-04C6ECB10458}"/>
              </a:ext>
            </a:extLst>
          </p:cNvPr>
          <p:cNvSpPr/>
          <p:nvPr/>
        </p:nvSpPr>
        <p:spPr>
          <a:xfrm>
            <a:off x="39878" y="2375481"/>
            <a:ext cx="5791185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Urban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B49B41F2-4303-0399-F1BB-C1F8A7579129}"/>
              </a:ext>
            </a:extLst>
          </p:cNvPr>
          <p:cNvSpPr/>
          <p:nvPr/>
        </p:nvSpPr>
        <p:spPr>
          <a:xfrm>
            <a:off x="6046840" y="2404534"/>
            <a:ext cx="6095130" cy="65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Regional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E3EC8A68-B29F-38F0-E6E8-E46E6E6B8E19}"/>
              </a:ext>
            </a:extLst>
          </p:cNvPr>
          <p:cNvSpPr/>
          <p:nvPr/>
        </p:nvSpPr>
        <p:spPr>
          <a:xfrm>
            <a:off x="-21969" y="3637919"/>
            <a:ext cx="5791185" cy="7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PM</a:t>
            </a:r>
            <a:r>
              <a:rPr lang="en-US" sz="2000" b="1" baseline="-25000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2.5</a:t>
            </a: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 and PM</a:t>
            </a:r>
            <a:r>
              <a:rPr lang="en-US" sz="2000" b="1" baseline="-25000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10</a:t>
            </a:r>
            <a:endParaRPr sz="1000" b="0" i="0" u="none" strike="noStrike" cap="none" baseline="-2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0;p2">
            <a:extLst>
              <a:ext uri="{FF2B5EF4-FFF2-40B4-BE49-F238E27FC236}">
                <a16:creationId xmlns:a16="http://schemas.microsoft.com/office/drawing/2014/main" id="{2FB1B1F6-6860-2EFA-8679-C498504219CD}"/>
              </a:ext>
            </a:extLst>
          </p:cNvPr>
          <p:cNvSpPr/>
          <p:nvPr/>
        </p:nvSpPr>
        <p:spPr>
          <a:xfrm>
            <a:off x="5894947" y="3637919"/>
            <a:ext cx="6095130" cy="65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SO</a:t>
            </a:r>
            <a:r>
              <a:rPr lang="en-US" sz="2000" b="1" baseline="-25000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2</a:t>
            </a: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, NO</a:t>
            </a:r>
            <a:r>
              <a:rPr lang="en-US" sz="2000" b="1" baseline="-25000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2</a:t>
            </a: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, CO, and Ozone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2000" b="1" i="0" u="none" strike="noStrike" cap="none" dirty="0">
              <a:solidFill>
                <a:schemeClr val="dk1"/>
              </a:solidFill>
              <a:latin typeface="Montserrat"/>
              <a:ea typeface="Arial"/>
              <a:cs typeface="Arial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Multi-pollutant plans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1979D7-5257-DCFA-584C-4CE4FEB09F83}"/>
              </a:ext>
            </a:extLst>
          </p:cNvPr>
          <p:cNvSpPr txBox="1">
            <a:spLocks/>
          </p:cNvSpPr>
          <p:nvPr/>
        </p:nvSpPr>
        <p:spPr>
          <a:xfrm>
            <a:off x="0" y="255640"/>
            <a:ext cx="1219200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Designating Airsheds – What are we looking for?</a:t>
            </a:r>
          </a:p>
        </p:txBody>
      </p:sp>
    </p:spTree>
    <p:extLst>
      <p:ext uri="{BB962C8B-B14F-4D97-AF65-F5344CB8AC3E}">
        <p14:creationId xmlns:p14="http://schemas.microsoft.com/office/powerpoint/2010/main" val="16288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ACEB-F83A-C1A6-7D6E-5B7D4609F884}"/>
              </a:ext>
            </a:extLst>
          </p:cNvPr>
          <p:cNvSpPr txBox="1">
            <a:spLocks/>
          </p:cNvSpPr>
          <p:nvPr/>
        </p:nvSpPr>
        <p:spPr>
          <a:xfrm>
            <a:off x="1711960" y="1583323"/>
            <a:ext cx="8768080" cy="7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IN" dirty="0"/>
              <a:t>How to define the box (airshed)?</a:t>
            </a:r>
          </a:p>
        </p:txBody>
      </p:sp>
    </p:spTree>
    <p:extLst>
      <p:ext uri="{BB962C8B-B14F-4D97-AF65-F5344CB8AC3E}">
        <p14:creationId xmlns:p14="http://schemas.microsoft.com/office/powerpoint/2010/main" val="304675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750</Words>
  <Application>Microsoft Office PowerPoint</Application>
  <PresentationFormat>Widescreen</PresentationFormat>
  <Paragraphs>193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Montserrat</vt:lpstr>
      <vt:lpstr>Poppins</vt:lpstr>
      <vt:lpstr>Office Theme</vt:lpstr>
      <vt:lpstr>Designating Airsheds in India for Urban and Regional Air Quality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Designating Airsheds in India</dc:title>
  <dc:creator>Guttikunda, Sarath K</dc:creator>
  <cp:lastModifiedBy>Guttikunda, Sarath K</cp:lastModifiedBy>
  <cp:revision>44</cp:revision>
  <dcterms:created xsi:type="dcterms:W3CDTF">2024-05-25T04:39:02Z</dcterms:created>
  <dcterms:modified xsi:type="dcterms:W3CDTF">2024-05-28T11:01:19Z</dcterms:modified>
</cp:coreProperties>
</file>